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Black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37f11d05f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37f11d05f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381d6c078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381d6c07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33840dcdff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33840dcdf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3840dcdff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3840dcdff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KEY is how the loss L(G) propagates back to update 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Gradients for each network are computed while treating the other network’s parameters as constant: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discriminator's gradient is calculated with respect to its own parameters based on its performance on real and fake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generator's gradient is computed by backpropagating through the discriminator, but only the generator’s parameters are updated in that step.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3840dcdff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3840dcdff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key is how the loss LGL_GLG​ propagates back to update GGG: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3840dcdff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3840dcdff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381d6c078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3381d6c078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3840dcdff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33840dcdff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33840dcdff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33840dcdff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3840dcdff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3840dcdff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3840dcdff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3840dcdff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37f11d05f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37f11d05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37f11d05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37f11d05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Prerequisites: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Basics: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Understanding of feedforward neural networks and fundamental deep learning concepts.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Backpropagation &amp; Optimization: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Familiarity with backpropagation, gradient descent, and loss function optimization.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Probability &amp; Statistics: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Basic knowledge of probability distributions and statistical concepts relevant to machine learning.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Programming Skills: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Experience in Python and exposure to deep learning libraries such as TensorFlow or PyTorch.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37f964fe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37f964fe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FIRST Problem – Image Super-Resolution &amp; Beyond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Low-resolution, noisy, and incomplete images common in medical imaging, satellite data, and historical photo restoration.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Traditional methods (e.g., interpolation, denoising filters) provide limited improvements.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GAN Solutions: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SRGAN, Denoising GANs, Image Inpainting GANs</a:t>
            </a:r>
            <a:r>
              <a:rPr lang="en">
                <a:solidFill>
                  <a:schemeClr val="dk1"/>
                </a:solidFill>
              </a:rPr>
              <a:t> that learn to generate realistic details.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Impact: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Enhanced medical diagnostics, clearer satellite imagery, and improved security footage.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SECOND  Problem – Data Scarcity &amp; Imbalance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Limited or imbalanced datasets hinder model performance in fields like autonomous driving, fraud detection, and rare disease diagnosis.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Traditional Approaches: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Basic augmentations (rotations, flips) or SMOTE (mainly for tabular data) that fall short for complex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GAN Solutions: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Synthetic data generation that captures the true data distribution.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Examples: Synthetic X-rays for rare lung conditions, diverse driving scenarios.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37f964fe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37f964fe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FIRST Problem – Image Super-Resolution &amp; Beyond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Low-resolution, noisy, and incomplete images common in medical imaging, satellite data, and historical photo restoration.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Traditional methods (e.g., interpolation, denoising filters) provide limited improvements.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GAN Solutions: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SRGAN, Denoising GANs, Image Inpainting GANs</a:t>
            </a:r>
            <a:r>
              <a:rPr lang="en">
                <a:solidFill>
                  <a:schemeClr val="dk1"/>
                </a:solidFill>
              </a:rPr>
              <a:t> that learn to generate realistic details.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Impact: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Enhanced medical diagnostics, clearer satellite imagery, and improved security footage.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SECOND  Problem – Data Scarcity &amp; Imbalance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Limited or imbalanced datasets hinder model performance in fields like autonomous driving, fraud detection, and rare disease diagnosis.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Traditional Approaches: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Basic augmentations (rotations, flips) or SMOTE (mainly for tabular data) that fall short for complex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GAN Solutions: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Synthetic data generation that captures the true data distribution.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Examples: Synthetic X-rays for rare lung conditions, diverse driving scenarios.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37f964fe0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337f964fe0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 Promise of GANs – Beyond Traditional Methods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Core Idea: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GANs learn the data distribution implicitly through adversarial training.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Benefits: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High-Quality Data Generation:</a:t>
            </a:r>
            <a:r>
              <a:rPr lang="en">
                <a:solidFill>
                  <a:schemeClr val="dk1"/>
                </a:solidFill>
              </a:rPr>
              <a:t> Realistic and diverse synthetic samples.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Data Augmentation &amp; Enhancement:</a:t>
            </a:r>
            <a:r>
              <a:rPr lang="en">
                <a:solidFill>
                  <a:schemeClr val="dk1"/>
                </a:solidFill>
              </a:rPr>
              <a:t> Tackling scarcity and improving existing datasets.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Implicit Density Estimation:</a:t>
            </a:r>
            <a:r>
              <a:rPr lang="en">
                <a:solidFill>
                  <a:schemeClr val="dk1"/>
                </a:solidFill>
              </a:rPr>
              <a:t> No need for an explicit model of the data distribution.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381d6c078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381d6c078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7f964fe0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37f964fe0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Counterfeiter and the Detective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Core Idea: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GANs learn the data distribution implicitly through adversarial training.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Adversarial Framework: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 two-player zero-sum game where one network’s gain is the other’s loss.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Analogy: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Generator (Counterfeiter):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Discriminator (Detective):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Goal: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Generator tries to “fool” the Discriminator, while the Discriminator strives to correctly classify samples.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381d6c078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381d6c078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Learning Outcomes: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Conceptual Understanding: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Grasp the adversarial framework of GANs, including the roles of the Generator and Discriminator.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Mathematical Foundations: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Derive and explain the minimax objective function and related equations (e.g., Jensen-Shannon divergence).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Algorithmic Insight: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Understand the step-by-step training process and the significance of loss functions and optimization techniques in GANs.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Practical Implementation: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Gain hands-on experience by implementing and evaluating a simple GAN (e.g., using the MNIST dataset).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Problem-Solving Strategies: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Identify common challenges such as mode collapse and training instability, and explore mitigation techniques.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1231" name="Google Shape;1231;p32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2" name="Google Shape;1232;p3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233" name="Google Shape;1233;p32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lay.kahoot.it/v2/?quizId=8b273f85-c950-4637-9fe3-2f8f04f9e07d&amp;hostId=8b6d462c-0ffe-414f-9c99-0d880ad4518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hyperlink" Target="https://colab.research.google.com/drive/1UE63kbl6Wd7etNjw9_hFeZiH-RW-BliJ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hyperlink" Target="https://doi.org/10.1016/j.ajpath.2022.12.011" TargetMode="External"/><Relationship Id="rId5" Type="http://schemas.openxmlformats.org/officeDocument/2006/relationships/hyperlink" Target="https://doi.org/10.3390/jmse9070691" TargetMode="External"/><Relationship Id="rId6" Type="http://schemas.openxmlformats.org/officeDocument/2006/relationships/hyperlink" Target="https://doi.org/10.3390/electronics9081312" TargetMode="External"/><Relationship Id="rId7" Type="http://schemas.openxmlformats.org/officeDocument/2006/relationships/hyperlink" Target="https://doi.org/10.48550/arxiv.1406.2661" TargetMode="External"/><Relationship Id="rId8" Type="http://schemas.openxmlformats.org/officeDocument/2006/relationships/hyperlink" Target="https://dn720001.ca.archive.org/0/items/non-cooperative-games-nash/Non-cooperative%20games%20-%20nash_text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3"/>
          <p:cNvPicPr preferRelativeResize="0"/>
          <p:nvPr/>
        </p:nvPicPr>
        <p:blipFill rotWithShape="1">
          <a:blip r:embed="rId3">
            <a:alphaModFix/>
          </a:blip>
          <a:srcRect b="43926" l="25538" r="49622" t="7152"/>
          <a:stretch/>
        </p:blipFill>
        <p:spPr>
          <a:xfrm rot="-7648557">
            <a:off x="4360212" y="-3170798"/>
            <a:ext cx="5451502" cy="549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33"/>
          <p:cNvSpPr txBox="1"/>
          <p:nvPr>
            <p:ph idx="4294967295" type="ctrTitle"/>
          </p:nvPr>
        </p:nvSpPr>
        <p:spPr>
          <a:xfrm>
            <a:off x="2054322" y="1458213"/>
            <a:ext cx="3606000" cy="15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5D0F5"/>
                </a:solidFill>
              </a:rPr>
              <a:t>G</a:t>
            </a:r>
            <a:r>
              <a:rPr lang="en" sz="2900">
                <a:solidFill>
                  <a:srgbClr val="F2F2F2"/>
                </a:solidFill>
              </a:rPr>
              <a:t>ENERATIVE</a:t>
            </a:r>
            <a:endParaRPr sz="29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5D0F5"/>
                </a:solidFill>
              </a:rPr>
              <a:t>A</a:t>
            </a:r>
            <a:r>
              <a:rPr lang="en" sz="2900">
                <a:solidFill>
                  <a:srgbClr val="F2F2F2"/>
                </a:solidFill>
              </a:rPr>
              <a:t>DVERSARIAL</a:t>
            </a:r>
            <a:endParaRPr sz="29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5D0F5"/>
                </a:solidFill>
              </a:rPr>
              <a:t>N</a:t>
            </a:r>
            <a:r>
              <a:rPr lang="en" sz="2900">
                <a:solidFill>
                  <a:srgbClr val="F2F2F2"/>
                </a:solidFill>
              </a:rPr>
              <a:t>ETWORKS</a:t>
            </a:r>
            <a:endParaRPr sz="2900">
              <a:solidFill>
                <a:srgbClr val="F2F2F2"/>
              </a:solidFill>
            </a:endParaRPr>
          </a:p>
        </p:txBody>
      </p:sp>
      <p:pic>
        <p:nvPicPr>
          <p:cNvPr id="1240" name="Google Shape;1240;p33"/>
          <p:cNvPicPr preferRelativeResize="0"/>
          <p:nvPr/>
        </p:nvPicPr>
        <p:blipFill rotWithShape="1">
          <a:blip r:embed="rId3">
            <a:alphaModFix/>
          </a:blip>
          <a:srcRect b="41737" l="45251" r="23465" t="7150"/>
          <a:stretch/>
        </p:blipFill>
        <p:spPr>
          <a:xfrm rot="-1046291">
            <a:off x="-816177" y="2746633"/>
            <a:ext cx="3697955" cy="339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3"/>
          <p:cNvSpPr txBox="1"/>
          <p:nvPr/>
        </p:nvSpPr>
        <p:spPr>
          <a:xfrm>
            <a:off x="4609800" y="3676506"/>
            <a:ext cx="2190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Monday</a:t>
            </a: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 Feb 24th 2025</a:t>
            </a:r>
            <a:endParaRPr b="1" sz="800">
              <a:solidFill>
                <a:srgbClr val="CFD9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Alberto Berni </a:t>
            </a: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800">
                <a:solidFill>
                  <a:srgbClr val="CFD9E0"/>
                </a:solidFill>
                <a:latin typeface="Montserrat"/>
                <a:ea typeface="Montserrat"/>
                <a:cs typeface="Montserrat"/>
                <a:sym typeface="Montserrat"/>
              </a:rPr>
              <a:t>ab3u21@soton.ac.uk</a:t>
            </a:r>
            <a:endParaRPr b="1" sz="800">
              <a:solidFill>
                <a:srgbClr val="CFD9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33"/>
          <p:cNvSpPr txBox="1"/>
          <p:nvPr/>
        </p:nvSpPr>
        <p:spPr>
          <a:xfrm>
            <a:off x="2066838" y="3124919"/>
            <a:ext cx="5010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Real-World Problems to Practical Implementations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3" name="Google Shape;1243;p33"/>
          <p:cNvGrpSpPr/>
          <p:nvPr/>
        </p:nvGrpSpPr>
        <p:grpSpPr>
          <a:xfrm>
            <a:off x="5328888" y="1807139"/>
            <a:ext cx="1470907" cy="1003819"/>
            <a:chOff x="475752" y="1988810"/>
            <a:chExt cx="1997700" cy="1495782"/>
          </a:xfrm>
        </p:grpSpPr>
        <p:sp>
          <p:nvSpPr>
            <p:cNvPr id="1244" name="Google Shape;1244;p33"/>
            <p:cNvSpPr txBox="1"/>
            <p:nvPr/>
          </p:nvSpPr>
          <p:spPr>
            <a:xfrm>
              <a:off x="475752" y="2654492"/>
              <a:ext cx="19977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Society</a:t>
              </a:r>
              <a:b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1" lang="en" sz="700">
                  <a:solidFill>
                    <a:srgbClr val="15D0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University of Southampton</a:t>
              </a:r>
              <a:endParaRPr b="1" sz="7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45" name="Google Shape;124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2517" y="1988810"/>
              <a:ext cx="724163" cy="830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42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38" name="Google Shape;1338;p42"/>
          <p:cNvGrpSpPr/>
          <p:nvPr/>
        </p:nvGrpSpPr>
        <p:grpSpPr>
          <a:xfrm>
            <a:off x="3180735" y="3436773"/>
            <a:ext cx="865326" cy="442777"/>
            <a:chOff x="3095625" y="3731625"/>
            <a:chExt cx="924000" cy="472800"/>
          </a:xfrm>
        </p:grpSpPr>
        <p:sp>
          <p:nvSpPr>
            <p:cNvPr id="1339" name="Google Shape;1339;p42"/>
            <p:cNvSpPr/>
            <p:nvPr/>
          </p:nvSpPr>
          <p:spPr>
            <a:xfrm>
              <a:off x="3095625" y="3731625"/>
              <a:ext cx="924000" cy="4728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Error</a:t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40" name="Google Shape;134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0890" y="3946074"/>
              <a:ext cx="813463" cy="171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41" name="Google Shape;1341;p42"/>
          <p:cNvGrpSpPr/>
          <p:nvPr/>
        </p:nvGrpSpPr>
        <p:grpSpPr>
          <a:xfrm>
            <a:off x="2086437" y="2144450"/>
            <a:ext cx="715766" cy="442829"/>
            <a:chOff x="3608644" y="2460648"/>
            <a:chExt cx="1044000" cy="645900"/>
          </a:xfrm>
        </p:grpSpPr>
        <p:sp>
          <p:nvSpPr>
            <p:cNvPr id="1342" name="Google Shape;1342;p42"/>
            <p:cNvSpPr/>
            <p:nvPr/>
          </p:nvSpPr>
          <p:spPr>
            <a:xfrm>
              <a:off x="3608644" y="2460648"/>
              <a:ext cx="1044000" cy="6459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Prediction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43" name="Google Shape;134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10426" y="2741806"/>
              <a:ext cx="440468" cy="261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44" name="Google Shape;1344;p42"/>
          <p:cNvGrpSpPr/>
          <p:nvPr/>
        </p:nvGrpSpPr>
        <p:grpSpPr>
          <a:xfrm>
            <a:off x="3254083" y="2144443"/>
            <a:ext cx="655296" cy="442829"/>
            <a:chOff x="4289275" y="2551101"/>
            <a:chExt cx="955800" cy="645900"/>
          </a:xfrm>
        </p:grpSpPr>
        <p:sp>
          <p:nvSpPr>
            <p:cNvPr id="1345" name="Google Shape;1345;p42"/>
            <p:cNvSpPr/>
            <p:nvPr/>
          </p:nvSpPr>
          <p:spPr>
            <a:xfrm>
              <a:off x="4289275" y="2551101"/>
              <a:ext cx="955800" cy="6459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Error</a:t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46" name="Google Shape;1346;p42"/>
            <p:cNvPicPr preferRelativeResize="0"/>
            <p:nvPr/>
          </p:nvPicPr>
          <p:blipFill rotWithShape="1">
            <a:blip r:embed="rId6">
              <a:alphaModFix/>
            </a:blip>
            <a:srcRect b="0" l="5273" r="5345" t="0"/>
            <a:stretch/>
          </p:blipFill>
          <p:spPr>
            <a:xfrm>
              <a:off x="4442019" y="2840862"/>
              <a:ext cx="650325" cy="262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7" name="Google Shape;1347;p42"/>
          <p:cNvGrpSpPr/>
          <p:nvPr/>
        </p:nvGrpSpPr>
        <p:grpSpPr>
          <a:xfrm>
            <a:off x="4361238" y="2144440"/>
            <a:ext cx="1135971" cy="442829"/>
            <a:chOff x="5171188" y="2551113"/>
            <a:chExt cx="1656900" cy="645900"/>
          </a:xfrm>
        </p:grpSpPr>
        <p:sp>
          <p:nvSpPr>
            <p:cNvPr id="1348" name="Google Shape;1348;p42"/>
            <p:cNvSpPr/>
            <p:nvPr/>
          </p:nvSpPr>
          <p:spPr>
            <a:xfrm>
              <a:off x="5171188" y="2551113"/>
              <a:ext cx="1656900" cy="6459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From a Distribution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49" name="Google Shape;1349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60323" y="2839763"/>
              <a:ext cx="1295450" cy="26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50" name="Google Shape;1350;p42"/>
          <p:cNvGrpSpPr/>
          <p:nvPr/>
        </p:nvGrpSpPr>
        <p:grpSpPr>
          <a:xfrm>
            <a:off x="5921400" y="2144606"/>
            <a:ext cx="1136186" cy="442832"/>
            <a:chOff x="5049901" y="2664650"/>
            <a:chExt cx="1253100" cy="488400"/>
          </a:xfrm>
        </p:grpSpPr>
        <p:sp>
          <p:nvSpPr>
            <p:cNvPr id="1351" name="Google Shape;1351;p42"/>
            <p:cNvSpPr/>
            <p:nvPr/>
          </p:nvSpPr>
          <p:spPr>
            <a:xfrm>
              <a:off x="5049901" y="2664650"/>
              <a:ext cx="1253100" cy="4884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 Error Form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52" name="Google Shape;1352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49713" y="2883376"/>
              <a:ext cx="1053500" cy="1976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53" name="Google Shape;1353;p42"/>
          <p:cNvSpPr txBox="1"/>
          <p:nvPr/>
        </p:nvSpPr>
        <p:spPr>
          <a:xfrm>
            <a:off x="1620600" y="311084"/>
            <a:ext cx="590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ADVERSARIAL FRAMEWORK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54" name="Google Shape;1354;p42"/>
          <p:cNvSpPr txBox="1"/>
          <p:nvPr/>
        </p:nvSpPr>
        <p:spPr>
          <a:xfrm>
            <a:off x="1620612" y="1080156"/>
            <a:ext cx="5907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10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two-player</a:t>
            </a: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zero-sum</a:t>
            </a: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game where one network’s gain is the other’s loss.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42"/>
          <p:cNvSpPr txBox="1"/>
          <p:nvPr/>
        </p:nvSpPr>
        <p:spPr>
          <a:xfrm>
            <a:off x="3072000" y="89352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Nash Equilibrium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42"/>
          <p:cNvSpPr/>
          <p:nvPr/>
        </p:nvSpPr>
        <p:spPr>
          <a:xfrm>
            <a:off x="4099338" y="2891280"/>
            <a:ext cx="945300" cy="241500"/>
          </a:xfrm>
          <a:prstGeom prst="roundRect">
            <a:avLst>
              <a:gd fmla="val 16667" name="adj"/>
            </a:avLst>
          </a:prstGeom>
          <a:solidFill>
            <a:srgbClr val="15D0F5">
              <a:alpha val="6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Generator</a:t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7" name="Google Shape;1357;p42"/>
          <p:cNvCxnSpPr>
            <a:endCxn id="1345" idx="1"/>
          </p:cNvCxnSpPr>
          <p:nvPr/>
        </p:nvCxnSpPr>
        <p:spPr>
          <a:xfrm>
            <a:off x="2815783" y="2362257"/>
            <a:ext cx="438300" cy="36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42"/>
          <p:cNvCxnSpPr>
            <a:stCxn id="1345" idx="3"/>
            <a:endCxn id="1348" idx="1"/>
          </p:cNvCxnSpPr>
          <p:nvPr/>
        </p:nvCxnSpPr>
        <p:spPr>
          <a:xfrm>
            <a:off x="3909379" y="2365857"/>
            <a:ext cx="451800" cy="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42"/>
          <p:cNvCxnSpPr>
            <a:stCxn id="1348" idx="3"/>
            <a:endCxn id="1351" idx="1"/>
          </p:cNvCxnSpPr>
          <p:nvPr/>
        </p:nvCxnSpPr>
        <p:spPr>
          <a:xfrm>
            <a:off x="5497209" y="2365854"/>
            <a:ext cx="424200" cy="3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0" name="Google Shape;1360;p42"/>
          <p:cNvGrpSpPr/>
          <p:nvPr/>
        </p:nvGrpSpPr>
        <p:grpSpPr>
          <a:xfrm>
            <a:off x="2094413" y="3436784"/>
            <a:ext cx="751260" cy="442777"/>
            <a:chOff x="1893813" y="3731624"/>
            <a:chExt cx="802200" cy="472800"/>
          </a:xfrm>
        </p:grpSpPr>
        <p:sp>
          <p:nvSpPr>
            <p:cNvPr id="1361" name="Google Shape;1361;p42"/>
            <p:cNvSpPr/>
            <p:nvPr/>
          </p:nvSpPr>
          <p:spPr>
            <a:xfrm>
              <a:off x="1893813" y="3731624"/>
              <a:ext cx="802200" cy="4728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Generation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62" name="Google Shape;1362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37563" y="3934875"/>
              <a:ext cx="319050" cy="171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63" name="Google Shape;1363;p42"/>
          <p:cNvGrpSpPr/>
          <p:nvPr/>
        </p:nvGrpSpPr>
        <p:grpSpPr>
          <a:xfrm>
            <a:off x="3180788" y="4197684"/>
            <a:ext cx="865200" cy="400200"/>
            <a:chOff x="3180788" y="4134184"/>
            <a:chExt cx="865200" cy="400200"/>
          </a:xfrm>
        </p:grpSpPr>
        <p:sp>
          <p:nvSpPr>
            <p:cNvPr id="1364" name="Google Shape;1364;p42"/>
            <p:cNvSpPr/>
            <p:nvPr/>
          </p:nvSpPr>
          <p:spPr>
            <a:xfrm>
              <a:off x="3180788" y="4134184"/>
              <a:ext cx="865200" cy="4002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Wrong Prediction</a:t>
              </a:r>
              <a:endParaRPr b="1" sz="5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65" name="Google Shape;1365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55475" y="4310764"/>
              <a:ext cx="715850" cy="167775"/>
            </a:xfrm>
            <a:prstGeom prst="rect">
              <a:avLst/>
            </a:prstGeom>
            <a:solidFill>
              <a:srgbClr val="15D0F5">
                <a:alpha val="60000"/>
              </a:srgbClr>
            </a:solidFill>
            <a:ln>
              <a:noFill/>
            </a:ln>
          </p:spPr>
        </p:pic>
      </p:grpSp>
      <p:cxnSp>
        <p:nvCxnSpPr>
          <p:cNvPr id="1366" name="Google Shape;1366;p42"/>
          <p:cNvCxnSpPr>
            <a:stCxn id="1361" idx="3"/>
            <a:endCxn id="1339" idx="1"/>
          </p:cNvCxnSpPr>
          <p:nvPr/>
        </p:nvCxnSpPr>
        <p:spPr>
          <a:xfrm>
            <a:off x="2845673" y="3658172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42"/>
          <p:cNvCxnSpPr>
            <a:stCxn id="1364" idx="0"/>
            <a:endCxn id="1339" idx="2"/>
          </p:cNvCxnSpPr>
          <p:nvPr/>
        </p:nvCxnSpPr>
        <p:spPr>
          <a:xfrm rot="10800000">
            <a:off x="3613388" y="3879684"/>
            <a:ext cx="0" cy="3180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8" name="Google Shape;1368;p42"/>
          <p:cNvGrpSpPr/>
          <p:nvPr/>
        </p:nvGrpSpPr>
        <p:grpSpPr>
          <a:xfrm>
            <a:off x="4381150" y="3436775"/>
            <a:ext cx="1193700" cy="442800"/>
            <a:chOff x="4332375" y="3513325"/>
            <a:chExt cx="1193700" cy="442800"/>
          </a:xfrm>
        </p:grpSpPr>
        <p:sp>
          <p:nvSpPr>
            <p:cNvPr id="1369" name="Google Shape;1369;p42"/>
            <p:cNvSpPr/>
            <p:nvPr/>
          </p:nvSpPr>
          <p:spPr>
            <a:xfrm>
              <a:off x="4332375" y="3513325"/>
              <a:ext cx="1193700" cy="4428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From a Distribution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70" name="Google Shape;1370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405389" y="3704362"/>
              <a:ext cx="1046147" cy="1677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cxnSp>
        <p:nvCxnSpPr>
          <p:cNvPr id="1371" name="Google Shape;1371;p42"/>
          <p:cNvCxnSpPr>
            <a:stCxn id="1339" idx="3"/>
            <a:endCxn id="1369" idx="1"/>
          </p:cNvCxnSpPr>
          <p:nvPr/>
        </p:nvCxnSpPr>
        <p:spPr>
          <a:xfrm>
            <a:off x="4046061" y="3658162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2" name="Google Shape;1372;p42"/>
          <p:cNvGrpSpPr/>
          <p:nvPr/>
        </p:nvGrpSpPr>
        <p:grpSpPr>
          <a:xfrm>
            <a:off x="5910066" y="3436750"/>
            <a:ext cx="1139506" cy="442800"/>
            <a:chOff x="5892625" y="3513300"/>
            <a:chExt cx="1193700" cy="442800"/>
          </a:xfrm>
        </p:grpSpPr>
        <p:sp>
          <p:nvSpPr>
            <p:cNvPr id="1373" name="Google Shape;1373;p42"/>
            <p:cNvSpPr/>
            <p:nvPr/>
          </p:nvSpPr>
          <p:spPr>
            <a:xfrm>
              <a:off x="5892625" y="3513300"/>
              <a:ext cx="1193700" cy="4428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 Error Form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74" name="Google Shape;1374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013300" y="3706675"/>
              <a:ext cx="952351" cy="1647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cxnSp>
        <p:nvCxnSpPr>
          <p:cNvPr id="1375" name="Google Shape;1375;p42"/>
          <p:cNvCxnSpPr>
            <a:stCxn id="1369" idx="3"/>
            <a:endCxn id="1373" idx="1"/>
          </p:cNvCxnSpPr>
          <p:nvPr/>
        </p:nvCxnSpPr>
        <p:spPr>
          <a:xfrm>
            <a:off x="5574850" y="36581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6" name="Google Shape;1376;p42"/>
          <p:cNvGrpSpPr/>
          <p:nvPr/>
        </p:nvGrpSpPr>
        <p:grpSpPr>
          <a:xfrm>
            <a:off x="4601375" y="4092375"/>
            <a:ext cx="2448300" cy="505500"/>
            <a:chOff x="4601375" y="4028875"/>
            <a:chExt cx="2448300" cy="505500"/>
          </a:xfrm>
        </p:grpSpPr>
        <p:sp>
          <p:nvSpPr>
            <p:cNvPr id="1377" name="Google Shape;1377;p42"/>
            <p:cNvSpPr/>
            <p:nvPr/>
          </p:nvSpPr>
          <p:spPr>
            <a:xfrm>
              <a:off x="4601375" y="4028875"/>
              <a:ext cx="2448300" cy="505500"/>
            </a:xfrm>
            <a:prstGeom prst="roundRect">
              <a:avLst>
                <a:gd fmla="val 16667" name="adj"/>
              </a:avLst>
            </a:prstGeom>
            <a:solidFill>
              <a:srgbClr val="002E8A">
                <a:alpha val="3300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Cross-Entropy</a:t>
              </a:r>
              <a:endParaRPr b="1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78" name="Google Shape;1378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653450" y="4292450"/>
              <a:ext cx="2344150" cy="178400"/>
            </a:xfrm>
            <a:prstGeom prst="rect">
              <a:avLst/>
            </a:prstGeom>
            <a:solidFill>
              <a:srgbClr val="002E8A">
                <a:alpha val="33000"/>
              </a:srgbClr>
            </a:solidFill>
            <a:ln>
              <a:noFill/>
            </a:ln>
          </p:spPr>
        </p:pic>
      </p:grpSp>
      <p:sp>
        <p:nvSpPr>
          <p:cNvPr id="1379" name="Google Shape;1379;p42"/>
          <p:cNvSpPr/>
          <p:nvPr/>
        </p:nvSpPr>
        <p:spPr>
          <a:xfrm>
            <a:off x="6208988" y="1750525"/>
            <a:ext cx="561000" cy="194400"/>
          </a:xfrm>
          <a:prstGeom prst="roundRect">
            <a:avLst>
              <a:gd fmla="val 16667" name="adj"/>
            </a:avLst>
          </a:prstGeom>
          <a:solidFill>
            <a:srgbClr val="FFD017">
              <a:alpha val="75000"/>
            </a:srgbClr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D(</a:t>
            </a:r>
            <a:r>
              <a:rPr b="1" i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 → 1</a:t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42"/>
          <p:cNvSpPr/>
          <p:nvPr/>
        </p:nvSpPr>
        <p:spPr>
          <a:xfrm>
            <a:off x="6113900" y="3029525"/>
            <a:ext cx="751200" cy="194400"/>
          </a:xfrm>
          <a:prstGeom prst="roundRect">
            <a:avLst>
              <a:gd fmla="val 16667" name="adj"/>
            </a:avLst>
          </a:prstGeom>
          <a:solidFill>
            <a:srgbClr val="FFD017">
              <a:alpha val="75000"/>
            </a:srgbClr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D(</a:t>
            </a:r>
            <a:r>
              <a:rPr b="1" i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G(z)</a:t>
            </a:r>
            <a:r>
              <a:rPr b="1" lang="en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 → 0</a:t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1" name="Google Shape;1381;p42"/>
          <p:cNvSpPr txBox="1"/>
          <p:nvPr/>
        </p:nvSpPr>
        <p:spPr>
          <a:xfrm>
            <a:off x="6261056" y="1025002"/>
            <a:ext cx="86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(Nash, 1951)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42"/>
          <p:cNvSpPr/>
          <p:nvPr/>
        </p:nvSpPr>
        <p:spPr>
          <a:xfrm>
            <a:off x="4099338" y="1598342"/>
            <a:ext cx="945300" cy="241500"/>
          </a:xfrm>
          <a:prstGeom prst="roundRect">
            <a:avLst>
              <a:gd fmla="val 16667" name="adj"/>
            </a:avLst>
          </a:prstGeom>
          <a:solidFill>
            <a:srgbClr val="00CCAC">
              <a:alpha val="75000"/>
            </a:srgbClr>
          </a:solidFill>
          <a:ln cap="flat" cmpd="sng" w="9525">
            <a:solidFill>
              <a:srgbClr val="15D0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Discriminator</a:t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43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88" name="Google Shape;1388;p43"/>
          <p:cNvGrpSpPr/>
          <p:nvPr/>
        </p:nvGrpSpPr>
        <p:grpSpPr>
          <a:xfrm>
            <a:off x="2053587" y="1226866"/>
            <a:ext cx="1160371" cy="452307"/>
            <a:chOff x="5049901" y="2664650"/>
            <a:chExt cx="1253100" cy="488400"/>
          </a:xfrm>
        </p:grpSpPr>
        <p:sp>
          <p:nvSpPr>
            <p:cNvPr id="1389" name="Google Shape;1389;p43"/>
            <p:cNvSpPr/>
            <p:nvPr/>
          </p:nvSpPr>
          <p:spPr>
            <a:xfrm>
              <a:off x="5049901" y="2664650"/>
              <a:ext cx="1253100" cy="4884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90" name="Google Shape;139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9713" y="2883376"/>
              <a:ext cx="1053500" cy="1976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91" name="Google Shape;1391;p43"/>
          <p:cNvSpPr txBox="1"/>
          <p:nvPr/>
        </p:nvSpPr>
        <p:spPr>
          <a:xfrm>
            <a:off x="1620600" y="351359"/>
            <a:ext cx="590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ADVERSARIAL OBJECTIVES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392" name="Google Shape;1392;p43"/>
          <p:cNvGrpSpPr/>
          <p:nvPr/>
        </p:nvGrpSpPr>
        <p:grpSpPr>
          <a:xfrm>
            <a:off x="5952575" y="1223591"/>
            <a:ext cx="1163738" cy="452232"/>
            <a:chOff x="5892625" y="3513300"/>
            <a:chExt cx="1193700" cy="442800"/>
          </a:xfrm>
        </p:grpSpPr>
        <p:sp>
          <p:nvSpPr>
            <p:cNvPr id="1393" name="Google Shape;1393;p43"/>
            <p:cNvSpPr/>
            <p:nvPr/>
          </p:nvSpPr>
          <p:spPr>
            <a:xfrm>
              <a:off x="5892625" y="3513300"/>
              <a:ext cx="1193700" cy="4428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b="1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94" name="Google Shape;13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3300" y="3706675"/>
              <a:ext cx="952351" cy="1647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95" name="Google Shape;1395;p43"/>
          <p:cNvGrpSpPr/>
          <p:nvPr/>
        </p:nvGrpSpPr>
        <p:grpSpPr>
          <a:xfrm>
            <a:off x="1061749" y="1679173"/>
            <a:ext cx="3141547" cy="893979"/>
            <a:chOff x="1061749" y="1679173"/>
            <a:chExt cx="3141547" cy="893979"/>
          </a:xfrm>
        </p:grpSpPr>
        <p:grpSp>
          <p:nvGrpSpPr>
            <p:cNvPr id="1396" name="Google Shape;1396;p43"/>
            <p:cNvGrpSpPr/>
            <p:nvPr/>
          </p:nvGrpSpPr>
          <p:grpSpPr>
            <a:xfrm>
              <a:off x="1061749" y="2095585"/>
              <a:ext cx="3141547" cy="477566"/>
              <a:chOff x="997925" y="2113000"/>
              <a:chExt cx="3556200" cy="540600"/>
            </a:xfrm>
          </p:grpSpPr>
          <p:sp>
            <p:nvSpPr>
              <p:cNvPr id="1397" name="Google Shape;1397;p43"/>
              <p:cNvSpPr/>
              <p:nvPr/>
            </p:nvSpPr>
            <p:spPr>
              <a:xfrm>
                <a:off x="997925" y="2113000"/>
                <a:ext cx="3556200" cy="540600"/>
              </a:xfrm>
              <a:prstGeom prst="roundRect">
                <a:avLst>
                  <a:gd fmla="val 16667" name="adj"/>
                </a:avLst>
              </a:prstGeom>
              <a:solidFill>
                <a:srgbClr val="00CCAC">
                  <a:alpha val="75000"/>
                </a:srgbClr>
              </a:solidFill>
              <a:ln cap="flat" cmpd="sng" w="9525">
                <a:solidFill>
                  <a:srgbClr val="15D0F5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Classify Real and Generated data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398" name="Google Shape;1398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85550" y="2325213"/>
                <a:ext cx="3380950" cy="253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399" name="Google Shape;1399;p43"/>
            <p:cNvCxnSpPr>
              <a:stCxn id="1389" idx="2"/>
              <a:endCxn id="1397" idx="0"/>
            </p:cNvCxnSpPr>
            <p:nvPr/>
          </p:nvCxnSpPr>
          <p:spPr>
            <a:xfrm flipH="1">
              <a:off x="2632572" y="1679173"/>
              <a:ext cx="1200" cy="416400"/>
            </a:xfrm>
            <a:prstGeom prst="straightConnector1">
              <a:avLst/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0" name="Google Shape;1400;p43"/>
          <p:cNvGrpSpPr/>
          <p:nvPr/>
        </p:nvGrpSpPr>
        <p:grpSpPr>
          <a:xfrm>
            <a:off x="4963638" y="1675823"/>
            <a:ext cx="3141600" cy="897338"/>
            <a:chOff x="4963638" y="1675823"/>
            <a:chExt cx="3141600" cy="897338"/>
          </a:xfrm>
        </p:grpSpPr>
        <p:grpSp>
          <p:nvGrpSpPr>
            <p:cNvPr id="1401" name="Google Shape;1401;p43"/>
            <p:cNvGrpSpPr/>
            <p:nvPr/>
          </p:nvGrpSpPr>
          <p:grpSpPr>
            <a:xfrm>
              <a:off x="4963638" y="2095560"/>
              <a:ext cx="3141600" cy="477600"/>
              <a:chOff x="4882125" y="2168250"/>
              <a:chExt cx="3141600" cy="477600"/>
            </a:xfrm>
          </p:grpSpPr>
          <p:sp>
            <p:nvSpPr>
              <p:cNvPr id="1402" name="Google Shape;1402;p43"/>
              <p:cNvSpPr/>
              <p:nvPr/>
            </p:nvSpPr>
            <p:spPr>
              <a:xfrm>
                <a:off x="4882125" y="2168250"/>
                <a:ext cx="3141600" cy="477600"/>
              </a:xfrm>
              <a:prstGeom prst="roundRect">
                <a:avLst>
                  <a:gd fmla="val 16667" name="adj"/>
                </a:avLst>
              </a:prstGeom>
              <a:solidFill>
                <a:srgbClr val="15D0F5">
                  <a:alpha val="60000"/>
                </a:srgbClr>
              </a:solidFill>
              <a:ln cap="flat" cmpd="sng" w="9525">
                <a:solidFill>
                  <a:srgbClr val="15D0F5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5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Generate convincing Noise (fake data)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403" name="Google Shape;1403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3975" y="2335875"/>
                <a:ext cx="2057900" cy="225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404" name="Google Shape;1404;p43"/>
            <p:cNvCxnSpPr>
              <a:stCxn id="1393" idx="2"/>
              <a:endCxn id="1402" idx="0"/>
            </p:cNvCxnSpPr>
            <p:nvPr/>
          </p:nvCxnSpPr>
          <p:spPr>
            <a:xfrm>
              <a:off x="6534444" y="1675823"/>
              <a:ext cx="0" cy="419700"/>
            </a:xfrm>
            <a:prstGeom prst="straightConnector1">
              <a:avLst/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5" name="Google Shape;1405;p43"/>
          <p:cNvGrpSpPr/>
          <p:nvPr/>
        </p:nvGrpSpPr>
        <p:grpSpPr>
          <a:xfrm>
            <a:off x="3991800" y="3562300"/>
            <a:ext cx="1160400" cy="839700"/>
            <a:chOff x="3991800" y="3562300"/>
            <a:chExt cx="1160400" cy="839700"/>
          </a:xfrm>
        </p:grpSpPr>
        <p:grpSp>
          <p:nvGrpSpPr>
            <p:cNvPr id="1406" name="Google Shape;1406;p43"/>
            <p:cNvGrpSpPr/>
            <p:nvPr/>
          </p:nvGrpSpPr>
          <p:grpSpPr>
            <a:xfrm>
              <a:off x="3991800" y="3982000"/>
              <a:ext cx="1160400" cy="420000"/>
              <a:chOff x="3991800" y="3792825"/>
              <a:chExt cx="1160400" cy="420000"/>
            </a:xfrm>
          </p:grpSpPr>
          <p:sp>
            <p:nvSpPr>
              <p:cNvPr id="1407" name="Google Shape;1407;p43"/>
              <p:cNvSpPr/>
              <p:nvPr/>
            </p:nvSpPr>
            <p:spPr>
              <a:xfrm>
                <a:off x="3991800" y="3792825"/>
                <a:ext cx="1160400" cy="420000"/>
              </a:xfrm>
              <a:prstGeom prst="roundRect">
                <a:avLst>
                  <a:gd fmla="val 16667" name="adj"/>
                </a:avLst>
              </a:prstGeom>
              <a:solidFill>
                <a:srgbClr val="002E8A">
                  <a:alpha val="33000"/>
                </a:srgbClr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2F2F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Adversarial Loss</a:t>
                </a:r>
                <a:endParaRPr b="1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408" name="Google Shape;1408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310400" y="3972900"/>
                <a:ext cx="523150" cy="17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409" name="Google Shape;1409;p43"/>
            <p:cNvCxnSpPr>
              <a:stCxn id="1407" idx="0"/>
              <a:endCxn id="1410" idx="2"/>
            </p:cNvCxnSpPr>
            <p:nvPr/>
          </p:nvCxnSpPr>
          <p:spPr>
            <a:xfrm rot="10800000">
              <a:off x="4572000" y="3562300"/>
              <a:ext cx="0" cy="419700"/>
            </a:xfrm>
            <a:prstGeom prst="straightConnector1">
              <a:avLst/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11" name="Google Shape;1411;p43"/>
          <p:cNvGrpSpPr/>
          <p:nvPr/>
        </p:nvGrpSpPr>
        <p:grpSpPr>
          <a:xfrm>
            <a:off x="2057100" y="4016200"/>
            <a:ext cx="5085300" cy="351600"/>
            <a:chOff x="2057100" y="4016200"/>
            <a:chExt cx="5085300" cy="351600"/>
          </a:xfrm>
        </p:grpSpPr>
        <p:sp>
          <p:nvSpPr>
            <p:cNvPr id="1412" name="Google Shape;1412;p43"/>
            <p:cNvSpPr/>
            <p:nvPr/>
          </p:nvSpPr>
          <p:spPr>
            <a:xfrm>
              <a:off x="5926500" y="4016200"/>
              <a:ext cx="1215900" cy="351600"/>
            </a:xfrm>
            <a:prstGeom prst="roundRect">
              <a:avLst>
                <a:gd fmla="val 16667" name="adj"/>
              </a:avLst>
            </a:prstGeom>
            <a:solidFill>
              <a:srgbClr val="FFD017">
                <a:alpha val="75000"/>
              </a:srgbClr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V</a:t>
              </a:r>
              <a:endParaRPr b="1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Discriminator is winning</a:t>
              </a:r>
              <a:endParaRPr b="1" sz="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2057100" y="4016200"/>
              <a:ext cx="1160400" cy="351600"/>
            </a:xfrm>
            <a:prstGeom prst="roundRect">
              <a:avLst>
                <a:gd fmla="val 16667" name="adj"/>
              </a:avLst>
            </a:prstGeom>
            <a:solidFill>
              <a:srgbClr val="FFD017">
                <a:alpha val="75000"/>
              </a:srgbClr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Low </a:t>
              </a:r>
              <a:r>
                <a:rPr b="1" lang="en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</a:t>
              </a:r>
              <a:endParaRPr b="1" sz="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Generator is winning</a:t>
              </a:r>
              <a:endParaRPr b="1" sz="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14" name="Google Shape;1414;p43"/>
            <p:cNvCxnSpPr>
              <a:stCxn id="1407" idx="3"/>
              <a:endCxn id="1412" idx="1"/>
            </p:cNvCxnSpPr>
            <p:nvPr/>
          </p:nvCxnSpPr>
          <p:spPr>
            <a:xfrm>
              <a:off x="5152200" y="4192000"/>
              <a:ext cx="774300" cy="0"/>
            </a:xfrm>
            <a:prstGeom prst="straightConnector1">
              <a:avLst/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5" name="Google Shape;1415;p43"/>
            <p:cNvCxnSpPr>
              <a:stCxn id="1413" idx="3"/>
              <a:endCxn id="1407" idx="1"/>
            </p:cNvCxnSpPr>
            <p:nvPr/>
          </p:nvCxnSpPr>
          <p:spPr>
            <a:xfrm>
              <a:off x="3217500" y="4192000"/>
              <a:ext cx="774300" cy="0"/>
            </a:xfrm>
            <a:prstGeom prst="straightConnector1">
              <a:avLst/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16" name="Google Shape;1416;p43"/>
          <p:cNvGrpSpPr/>
          <p:nvPr/>
        </p:nvGrpSpPr>
        <p:grpSpPr>
          <a:xfrm>
            <a:off x="2632650" y="2573178"/>
            <a:ext cx="3901800" cy="989100"/>
            <a:chOff x="2632650" y="2573178"/>
            <a:chExt cx="3901800" cy="989100"/>
          </a:xfrm>
        </p:grpSpPr>
        <p:grpSp>
          <p:nvGrpSpPr>
            <p:cNvPr id="1417" name="Google Shape;1417;p43"/>
            <p:cNvGrpSpPr/>
            <p:nvPr/>
          </p:nvGrpSpPr>
          <p:grpSpPr>
            <a:xfrm>
              <a:off x="2761650" y="2992878"/>
              <a:ext cx="3620700" cy="569400"/>
              <a:chOff x="2767475" y="3606000"/>
              <a:chExt cx="3620700" cy="569400"/>
            </a:xfrm>
          </p:grpSpPr>
          <p:sp>
            <p:nvSpPr>
              <p:cNvPr id="1410" name="Google Shape;1410;p43"/>
              <p:cNvSpPr/>
              <p:nvPr/>
            </p:nvSpPr>
            <p:spPr>
              <a:xfrm>
                <a:off x="2767475" y="3606000"/>
                <a:ext cx="3620700" cy="569400"/>
              </a:xfrm>
              <a:prstGeom prst="roundRect">
                <a:avLst>
                  <a:gd fmla="val 16667" name="adj"/>
                </a:avLst>
              </a:prstGeom>
              <a:solidFill>
                <a:srgbClr val="002E8A">
                  <a:alpha val="33000"/>
                </a:srgbClr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5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2F2F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GAN Objective</a:t>
                </a:r>
                <a:endParaRPr b="1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418" name="Google Shape;1418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15073" y="3864725"/>
                <a:ext cx="3513849" cy="24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419" name="Google Shape;1419;p43"/>
            <p:cNvCxnSpPr>
              <a:stCxn id="1410" idx="1"/>
              <a:endCxn id="1397" idx="2"/>
            </p:cNvCxnSpPr>
            <p:nvPr/>
          </p:nvCxnSpPr>
          <p:spPr>
            <a:xfrm rot="10800000">
              <a:off x="2632650" y="2573178"/>
              <a:ext cx="129000" cy="7044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43"/>
            <p:cNvCxnSpPr>
              <a:stCxn id="1410" idx="3"/>
              <a:endCxn id="1402" idx="2"/>
            </p:cNvCxnSpPr>
            <p:nvPr/>
          </p:nvCxnSpPr>
          <p:spPr>
            <a:xfrm flipH="1" rot="10800000">
              <a:off x="6382350" y="2573178"/>
              <a:ext cx="152100" cy="7044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44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13" y="-39725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6" name="Google Shape;1426;p44"/>
          <p:cNvSpPr/>
          <p:nvPr/>
        </p:nvSpPr>
        <p:spPr>
          <a:xfrm>
            <a:off x="730500" y="961900"/>
            <a:ext cx="7683000" cy="2383800"/>
          </a:xfrm>
          <a:prstGeom prst="roundRect">
            <a:avLst>
              <a:gd fmla="val 16667" name="adj"/>
            </a:avLst>
          </a:prstGeom>
          <a:solidFill>
            <a:srgbClr val="002E8A">
              <a:alpha val="28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GAN </a:t>
            </a:r>
            <a:r>
              <a:rPr b="1" lang="en" sz="11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TRAINING LOOP</a:t>
            </a:r>
            <a:endParaRPr b="1" sz="11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44"/>
          <p:cNvSpPr/>
          <p:nvPr/>
        </p:nvSpPr>
        <p:spPr>
          <a:xfrm>
            <a:off x="730500" y="1630300"/>
            <a:ext cx="2720100" cy="1542900"/>
          </a:xfrm>
          <a:prstGeom prst="roundRect">
            <a:avLst>
              <a:gd fmla="val 16667" name="adj"/>
            </a:avLst>
          </a:prstGeom>
          <a:solidFill>
            <a:srgbClr val="00CCAC">
              <a:alpha val="75000"/>
            </a:srgbClr>
          </a:solidFill>
          <a:ln cap="flat" cmpd="sng" w="19050">
            <a:solidFill>
              <a:srgbClr val="15D0F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Discriminator Updates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8" name="Google Shape;1428;p44"/>
          <p:cNvSpPr txBox="1"/>
          <p:nvPr/>
        </p:nvSpPr>
        <p:spPr>
          <a:xfrm>
            <a:off x="1620625" y="309034"/>
            <a:ext cx="590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ADVERSARIAL TRAINING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9" name="Google Shape;1429;p44"/>
          <p:cNvSpPr/>
          <p:nvPr/>
        </p:nvSpPr>
        <p:spPr>
          <a:xfrm>
            <a:off x="5693400" y="1630300"/>
            <a:ext cx="2720100" cy="1542900"/>
          </a:xfrm>
          <a:prstGeom prst="roundRect">
            <a:avLst>
              <a:gd fmla="val 16667" name="adj"/>
            </a:avLst>
          </a:prstGeom>
          <a:solidFill>
            <a:srgbClr val="15D0F5">
              <a:alpha val="60000"/>
            </a:srgbClr>
          </a:solidFill>
          <a:ln cap="flat" cmpd="sng" w="19050">
            <a:solidFill>
              <a:srgbClr val="15D0F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Generator Updates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0" name="Google Shape;14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855" y="2378814"/>
            <a:ext cx="2355195" cy="306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1" name="Google Shape;1431;p44"/>
          <p:cNvPicPr preferRelativeResize="0"/>
          <p:nvPr/>
        </p:nvPicPr>
        <p:blipFill rotWithShape="1">
          <a:blip r:embed="rId5">
            <a:alphaModFix/>
          </a:blip>
          <a:srcRect b="0" l="0" r="941" t="0"/>
          <a:stretch/>
        </p:blipFill>
        <p:spPr>
          <a:xfrm>
            <a:off x="6610200" y="1974008"/>
            <a:ext cx="886500" cy="243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2" name="Google Shape;14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775" y="2846876"/>
            <a:ext cx="1133375" cy="188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3" name="Google Shape;1433;p44"/>
          <p:cNvSpPr/>
          <p:nvPr/>
        </p:nvSpPr>
        <p:spPr>
          <a:xfrm>
            <a:off x="3450602" y="3755100"/>
            <a:ext cx="2242800" cy="837900"/>
          </a:xfrm>
          <a:prstGeom prst="roundRect">
            <a:avLst>
              <a:gd fmla="val 16667" name="adj"/>
            </a:avLst>
          </a:prstGeom>
          <a:solidFill>
            <a:srgbClr val="FFD017">
              <a:alpha val="75000"/>
            </a:srgbClr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Optimal Convergence Criteria</a:t>
            </a:r>
            <a:endParaRPr b="1" sz="9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4" name="Google Shape;143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6725" y="4075400"/>
            <a:ext cx="661975" cy="14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5" name="Google Shape;143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2087" y="4075412"/>
            <a:ext cx="928200" cy="14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6" name="Google Shape;1436;p44"/>
          <p:cNvPicPr preferRelativeResize="0"/>
          <p:nvPr/>
        </p:nvPicPr>
        <p:blipFill rotWithShape="1">
          <a:blip r:embed="rId9">
            <a:alphaModFix/>
          </a:blip>
          <a:srcRect b="0" l="0" r="27823" t="43722"/>
          <a:stretch/>
        </p:blipFill>
        <p:spPr>
          <a:xfrm>
            <a:off x="3935320" y="4291488"/>
            <a:ext cx="1273359" cy="19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437" name="Google Shape;1437;p44"/>
          <p:cNvGrpSpPr/>
          <p:nvPr/>
        </p:nvGrpSpPr>
        <p:grpSpPr>
          <a:xfrm>
            <a:off x="4128833" y="2466799"/>
            <a:ext cx="886375" cy="369637"/>
            <a:chOff x="4062537" y="2956750"/>
            <a:chExt cx="1018939" cy="452100"/>
          </a:xfrm>
        </p:grpSpPr>
        <p:sp>
          <p:nvSpPr>
            <p:cNvPr id="1438" name="Google Shape;1438;p44"/>
            <p:cNvSpPr/>
            <p:nvPr/>
          </p:nvSpPr>
          <p:spPr>
            <a:xfrm>
              <a:off x="4062537" y="2956750"/>
              <a:ext cx="1018939" cy="4521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9525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 Noise</a:t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39" name="Google Shape;1439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17363" y="3156123"/>
              <a:ext cx="709300" cy="16780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40" name="Google Shape;1440;p44"/>
          <p:cNvSpPr/>
          <p:nvPr/>
        </p:nvSpPr>
        <p:spPr>
          <a:xfrm>
            <a:off x="4128750" y="1309293"/>
            <a:ext cx="886500" cy="321000"/>
          </a:xfrm>
          <a:prstGeom prst="roundRect">
            <a:avLst>
              <a:gd fmla="val 16667" name="adj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Data + Noise</a:t>
            </a:r>
            <a:endParaRPr b="1" sz="9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1" name="Google Shape;1441;p44"/>
          <p:cNvGrpSpPr/>
          <p:nvPr/>
        </p:nvGrpSpPr>
        <p:grpSpPr>
          <a:xfrm>
            <a:off x="4128746" y="1630293"/>
            <a:ext cx="886515" cy="706671"/>
            <a:chOff x="4128746" y="1630293"/>
            <a:chExt cx="886515" cy="706671"/>
          </a:xfrm>
        </p:grpSpPr>
        <p:grpSp>
          <p:nvGrpSpPr>
            <p:cNvPr id="1442" name="Google Shape;1442;p44"/>
            <p:cNvGrpSpPr/>
            <p:nvPr/>
          </p:nvGrpSpPr>
          <p:grpSpPr>
            <a:xfrm>
              <a:off x="4128746" y="1967082"/>
              <a:ext cx="886515" cy="369882"/>
              <a:chOff x="4084888" y="2302600"/>
              <a:chExt cx="1019100" cy="452400"/>
            </a:xfrm>
          </p:grpSpPr>
          <p:sp>
            <p:nvSpPr>
              <p:cNvPr id="1443" name="Google Shape;1443;p44"/>
              <p:cNvSpPr/>
              <p:nvPr/>
            </p:nvSpPr>
            <p:spPr>
              <a:xfrm>
                <a:off x="4084888" y="2302600"/>
                <a:ext cx="1019100" cy="452400"/>
              </a:xfrm>
              <a:prstGeom prst="roundRect">
                <a:avLst>
                  <a:gd fmla="val 16667" name="adj"/>
                </a:avLst>
              </a:prstGeom>
              <a:solidFill>
                <a:srgbClr val="00CCAC">
                  <a:alpha val="75000"/>
                </a:srgbClr>
              </a:solidFill>
              <a:ln cap="flat" cmpd="sng" w="9525">
                <a:solidFill>
                  <a:srgbClr val="15D0F5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Classify Data</a:t>
                </a:r>
                <a:endParaRPr b="1"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444" name="Google Shape;1444;p4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305850" y="2533725"/>
                <a:ext cx="577200" cy="1652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  <p:cxnSp>
          <p:nvCxnSpPr>
            <p:cNvPr id="1445" name="Google Shape;1445;p44"/>
            <p:cNvCxnSpPr>
              <a:stCxn id="1440" idx="2"/>
              <a:endCxn id="1443" idx="0"/>
            </p:cNvCxnSpPr>
            <p:nvPr/>
          </p:nvCxnSpPr>
          <p:spPr>
            <a:xfrm>
              <a:off x="4572000" y="1630293"/>
              <a:ext cx="0" cy="336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46" name="Google Shape;1446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81942" y="1986600"/>
            <a:ext cx="1617215" cy="25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7" name="Google Shape;1447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2275" y="2850638"/>
            <a:ext cx="1336575" cy="18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48" name="Google Shape;1448;p44"/>
          <p:cNvCxnSpPr>
            <a:stCxn id="1443" idx="2"/>
            <a:endCxn id="1438" idx="0"/>
          </p:cNvCxnSpPr>
          <p:nvPr/>
        </p:nvCxnSpPr>
        <p:spPr>
          <a:xfrm>
            <a:off x="4572004" y="2336964"/>
            <a:ext cx="0" cy="12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44"/>
          <p:cNvCxnSpPr>
            <a:stCxn id="1438" idx="3"/>
            <a:endCxn id="1429" idx="1"/>
          </p:cNvCxnSpPr>
          <p:nvPr/>
        </p:nvCxnSpPr>
        <p:spPr>
          <a:xfrm flipH="1" rot="10800000">
            <a:off x="5015208" y="2401717"/>
            <a:ext cx="678300" cy="2499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44"/>
          <p:cNvCxnSpPr>
            <a:stCxn id="1443" idx="1"/>
            <a:endCxn id="1427" idx="3"/>
          </p:cNvCxnSpPr>
          <p:nvPr/>
        </p:nvCxnSpPr>
        <p:spPr>
          <a:xfrm flipH="1">
            <a:off x="3450746" y="2152023"/>
            <a:ext cx="678000" cy="249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44"/>
          <p:cNvCxnSpPr>
            <a:stCxn id="1438" idx="3"/>
            <a:endCxn id="1440" idx="3"/>
          </p:cNvCxnSpPr>
          <p:nvPr/>
        </p:nvCxnSpPr>
        <p:spPr>
          <a:xfrm flipH="1" rot="10800000">
            <a:off x="5015208" y="1469917"/>
            <a:ext cx="600" cy="1181700"/>
          </a:xfrm>
          <a:prstGeom prst="bentConnector3">
            <a:avLst>
              <a:gd fmla="val 56473632" name="adj1"/>
            </a:avLst>
          </a:prstGeom>
          <a:noFill/>
          <a:ln cap="flat" cmpd="sng" w="19050">
            <a:solidFill>
              <a:srgbClr val="15D0F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2" name="Google Shape;1452;p44"/>
          <p:cNvSpPr/>
          <p:nvPr/>
        </p:nvSpPr>
        <p:spPr>
          <a:xfrm>
            <a:off x="5063625" y="1684963"/>
            <a:ext cx="581400" cy="150000"/>
          </a:xfrm>
          <a:prstGeom prst="roundRect">
            <a:avLst>
              <a:gd fmla="val 16667" name="adj"/>
            </a:avLst>
          </a:prstGeom>
          <a:solidFill>
            <a:srgbClr val="15D0F5">
              <a:alpha val="70000"/>
            </a:srgbClr>
          </a:solidFill>
          <a:ln cap="flat" cmpd="sng" w="9525">
            <a:solidFill>
              <a:srgbClr val="15D0F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3" name="Google Shape;1453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924" y="2366787"/>
            <a:ext cx="2611253" cy="3064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45"/>
          <p:cNvSpPr txBox="1"/>
          <p:nvPr/>
        </p:nvSpPr>
        <p:spPr>
          <a:xfrm>
            <a:off x="1620600" y="2287059"/>
            <a:ext cx="590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3"/>
              </a:rPr>
              <a:t>KAHOOT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46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4" name="Google Shape;1464;p46"/>
          <p:cNvSpPr txBox="1"/>
          <p:nvPr/>
        </p:nvSpPr>
        <p:spPr>
          <a:xfrm>
            <a:off x="2542200" y="1221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LEARNING OUTCOMES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5" name="Google Shape;1465;p46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Core Concepts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Mathematical Insight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D0F5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Algorithmic Operations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Practical Implementations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47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1" name="Google Shape;1471;p47"/>
          <p:cNvSpPr txBox="1"/>
          <p:nvPr/>
        </p:nvSpPr>
        <p:spPr>
          <a:xfrm>
            <a:off x="2542200" y="2248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GAN TRAINING LOOP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72" name="Google Shape;1472;p47"/>
          <p:cNvSpPr txBox="1"/>
          <p:nvPr/>
        </p:nvSpPr>
        <p:spPr>
          <a:xfrm>
            <a:off x="726450" y="1328175"/>
            <a:ext cx="4218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Randomly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initialize G and D.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Iterative Updates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Discriminator Phase (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steps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 mini-batches of real data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noise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 loss on samples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E[log⁡D(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+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⁡(1−D(G(</a:t>
            </a: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)))]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D using gradient ascent.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Generator Phase (one step):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 new noise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generate G(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 loss.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G using gradient descent.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until convergence: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V(D,G) = -log 4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3" name="Google Shape;14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275" y="1011425"/>
            <a:ext cx="2997250" cy="374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48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9" name="Google Shape;1479;p48"/>
          <p:cNvSpPr txBox="1"/>
          <p:nvPr/>
        </p:nvSpPr>
        <p:spPr>
          <a:xfrm>
            <a:off x="2542200" y="1221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LEARNING OUTCOMES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0" name="Google Shape;1480;p48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Core Concepts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Mathematical Insight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Algorithmic Operations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D0F5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Practical Implementations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49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6" name="Google Shape;1486;p49"/>
          <p:cNvSpPr txBox="1"/>
          <p:nvPr/>
        </p:nvSpPr>
        <p:spPr>
          <a:xfrm>
            <a:off x="2542200" y="1039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PRACTICE TIME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7" name="Google Shape;1487;p49"/>
          <p:cNvSpPr txBox="1"/>
          <p:nvPr/>
        </p:nvSpPr>
        <p:spPr>
          <a:xfrm>
            <a:off x="3820650" y="2287050"/>
            <a:ext cx="150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GANs.ipynb</a:t>
            </a: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0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3" name="Google Shape;1493;p50"/>
          <p:cNvSpPr txBox="1"/>
          <p:nvPr/>
        </p:nvSpPr>
        <p:spPr>
          <a:xfrm>
            <a:off x="2542200" y="413725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FURTHER READING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94" name="Google Shape;1494;p50"/>
          <p:cNvSpPr txBox="1"/>
          <p:nvPr/>
        </p:nvSpPr>
        <p:spPr>
          <a:xfrm>
            <a:off x="661150" y="1499300"/>
            <a:ext cx="34191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Beginner: MNIST, Fashion-MNIST.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Intermediate/Advanced: CIFAR-10, CelebA, FFHQ (for faces), Oxford Flowers.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Sources: Kaggle, Hugging Face Datasets.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Ideas: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a DCGAN for image synthesis.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conditional GANs (cGAN) for controlled generation.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advanced variants (StyleGAN, BigGAN) and analyze performance.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5" name="Google Shape;1495;p50"/>
          <p:cNvSpPr txBox="1"/>
          <p:nvPr/>
        </p:nvSpPr>
        <p:spPr>
          <a:xfrm>
            <a:off x="4861150" y="1211000"/>
            <a:ext cx="3721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Foundational Papers: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i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"Generative Adversarial Nets"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Goodfellow et al. (2014)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DCGAN, WGAN, StyleGAN, and BigGAN papers.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"Deep Learning"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Goodfellow, Bengio, and Courville.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"Generative Deep Learning"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David Foster.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Tutorials &amp; Code Repositories: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 GAN Tutorials, PyTorch GAN examples on GitHub.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GAN Zoo (curated list of architectures).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Websites: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Papers with Code, ArXiv for the latest research.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51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1" name="Google Shape;1501;p51"/>
          <p:cNvSpPr txBox="1"/>
          <p:nvPr/>
        </p:nvSpPr>
        <p:spPr>
          <a:xfrm>
            <a:off x="2542200" y="413725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REFERENCES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02" name="Google Shape;1502;p51"/>
          <p:cNvSpPr txBox="1"/>
          <p:nvPr/>
        </p:nvSpPr>
        <p:spPr>
          <a:xfrm>
            <a:off x="1238850" y="1122625"/>
            <a:ext cx="66663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Rong, R., Wang, S. and Wen, Z. (2023). Enhanced Pathology Image Quality with Restore-Generative Adversarial Network. The American Journal of Pathology, 193(4), pp.404–416. doi: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https://doi.org/10.1016/j.ajpath.2022.12.011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Hu, K., Zhang, Y., Weng, C., Wang, P., Deng, Z. and Liu, Y. (2021). An Underwater Image Enhancement Algorithm Based on Generative Adversarial Network and Natural Image Quality Evaluation Index. Journal of Marine Science and Engineering, 9(7), p.691. doi: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https://doi.org/10.3390/jmse9070691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Hazra, D. and Byun, Y.-C. (2020). Upsampling Real-Time, Low-Resolution CCTV Videos Using Generative Adversarial Networks. </a:t>
            </a:r>
            <a:r>
              <a:rPr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Electronics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, 9(8), p.1312. doi: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https://doi.org/10.3390/electronics9081312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Goodfellow, I.J., Pouget-Abadie, J., Mirza, M., Xu, B., Warde-Farley, D., Ozair, S., Courville, A. and Bengio, Y. (2014). Generative Adversarial Networks. arXiv (Cornell University), 1. doi: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https://doi.org/10.48550/arxiv.1406.2661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Nash, J. (1951). Non-Cooperative Game Theory. The Annals of Mathematics - Second Series, 54(2), pp.286–295. doi: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https://dn720001.ca.archive.org/0/items/non-cooperative-games-nash/Non-cooperative%20games%20-%20nash_text.pdf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34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1" name="Google Shape;1251;p34"/>
          <p:cNvSpPr txBox="1"/>
          <p:nvPr/>
        </p:nvSpPr>
        <p:spPr>
          <a:xfrm>
            <a:off x="2542200" y="1221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LEARNING OUTCOMES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2" name="Google Shape;1252;p34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Concepts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Mathematical Insight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Algorithmic Operations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Practical Implementations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35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8" name="Google Shape;1258;p35"/>
          <p:cNvSpPr txBox="1"/>
          <p:nvPr/>
        </p:nvSpPr>
        <p:spPr>
          <a:xfrm>
            <a:off x="2542200" y="12455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PREREQUISITES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9" name="Google Shape;1259;p35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Basics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Backpropagation Basics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Probability &amp; Statistics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skills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36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5" name="Google Shape;1265;p36"/>
          <p:cNvSpPr txBox="1"/>
          <p:nvPr/>
        </p:nvSpPr>
        <p:spPr>
          <a:xfrm>
            <a:off x="3072000" y="5896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66" name="Google Shape;1266;p36"/>
          <p:cNvPicPr preferRelativeResize="0"/>
          <p:nvPr/>
        </p:nvPicPr>
        <p:blipFill rotWithShape="1">
          <a:blip r:embed="rId4">
            <a:alphaModFix/>
          </a:blip>
          <a:srcRect b="0" l="0" r="66319" t="0"/>
          <a:stretch/>
        </p:blipFill>
        <p:spPr>
          <a:xfrm>
            <a:off x="1332013" y="916263"/>
            <a:ext cx="1903651" cy="371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7" name="Google Shape;1267;p36"/>
          <p:cNvPicPr preferRelativeResize="0"/>
          <p:nvPr/>
        </p:nvPicPr>
        <p:blipFill rotWithShape="1">
          <a:blip r:embed="rId4">
            <a:alphaModFix/>
          </a:blip>
          <a:srcRect b="0" l="33160" r="33160" t="0"/>
          <a:stretch/>
        </p:blipFill>
        <p:spPr>
          <a:xfrm>
            <a:off x="3595287" y="916225"/>
            <a:ext cx="1903651" cy="37134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8" name="Google Shape;1268;p36"/>
          <p:cNvPicPr preferRelativeResize="0"/>
          <p:nvPr/>
        </p:nvPicPr>
        <p:blipFill rotWithShape="1">
          <a:blip r:embed="rId4">
            <a:alphaModFix/>
          </a:blip>
          <a:srcRect b="0" l="66929" r="0" t="0"/>
          <a:stretch/>
        </p:blipFill>
        <p:spPr>
          <a:xfrm>
            <a:off x="5858563" y="916263"/>
            <a:ext cx="1869194" cy="371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9" name="Google Shape;1269;p36"/>
          <p:cNvPicPr preferRelativeResize="0"/>
          <p:nvPr/>
        </p:nvPicPr>
        <p:blipFill rotWithShape="1">
          <a:blip r:embed="rId5">
            <a:alphaModFix/>
          </a:blip>
          <a:srcRect b="0" l="64376" r="0" t="0"/>
          <a:stretch/>
        </p:blipFill>
        <p:spPr>
          <a:xfrm>
            <a:off x="5653942" y="513800"/>
            <a:ext cx="2278424" cy="25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0" name="Google Shape;1270;p36"/>
          <p:cNvSpPr txBox="1"/>
          <p:nvPr/>
        </p:nvSpPr>
        <p:spPr>
          <a:xfrm>
            <a:off x="5935300" y="4697725"/>
            <a:ext cx="19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(Rong, Wang and Wen, 2023)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1" name="Google Shape;1271;p36"/>
          <p:cNvPicPr preferRelativeResize="0"/>
          <p:nvPr/>
        </p:nvPicPr>
        <p:blipFill rotWithShape="1">
          <a:blip r:embed="rId5">
            <a:alphaModFix/>
          </a:blip>
          <a:srcRect b="0" l="34033" r="37717" t="0"/>
          <a:stretch/>
        </p:blipFill>
        <p:spPr>
          <a:xfrm>
            <a:off x="3643750" y="513800"/>
            <a:ext cx="1806724" cy="25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2" name="Google Shape;1272;p36"/>
          <p:cNvPicPr preferRelativeResize="0"/>
          <p:nvPr/>
        </p:nvPicPr>
        <p:blipFill rotWithShape="1">
          <a:blip r:embed="rId5">
            <a:alphaModFix/>
          </a:blip>
          <a:srcRect b="0" l="0" r="73682" t="0"/>
          <a:stretch/>
        </p:blipFill>
        <p:spPr>
          <a:xfrm>
            <a:off x="1442250" y="513800"/>
            <a:ext cx="1683199" cy="25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37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8" name="Google Shape;1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361" y="1657125"/>
            <a:ext cx="1453450" cy="14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9" name="Google Shape;12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45" y="1653638"/>
            <a:ext cx="1453450" cy="146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0" name="Google Shape;128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690" y="1657127"/>
            <a:ext cx="1453450" cy="14557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1" name="Google Shape;128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787" y="1653650"/>
            <a:ext cx="1453450" cy="145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2" name="Google Shape;1282;p37"/>
          <p:cNvSpPr txBox="1"/>
          <p:nvPr/>
        </p:nvSpPr>
        <p:spPr>
          <a:xfrm>
            <a:off x="942388" y="3455500"/>
            <a:ext cx="1637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(a) Ground Truth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3" name="Google Shape;1283;p37"/>
          <p:cNvSpPr txBox="1"/>
          <p:nvPr/>
        </p:nvSpPr>
        <p:spPr>
          <a:xfrm>
            <a:off x="3261213" y="3450150"/>
            <a:ext cx="858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(h) UGAN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4" name="Google Shape;1284;p37"/>
          <p:cNvSpPr txBox="1"/>
          <p:nvPr/>
        </p:nvSpPr>
        <p:spPr>
          <a:xfrm>
            <a:off x="5210763" y="3456025"/>
            <a:ext cx="8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(f) UGAN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37"/>
          <p:cNvSpPr txBox="1"/>
          <p:nvPr/>
        </p:nvSpPr>
        <p:spPr>
          <a:xfrm>
            <a:off x="6950663" y="3457200"/>
            <a:ext cx="110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(g) CycleGAN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7033825" y="4320425"/>
            <a:ext cx="118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(Hu et al., 2021)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38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2" name="Google Shape;1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50" y="709127"/>
            <a:ext cx="2048575" cy="154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52" y="2823850"/>
            <a:ext cx="2048575" cy="143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1965" y="2831750"/>
            <a:ext cx="2048584" cy="1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450" y="715375"/>
            <a:ext cx="2048575" cy="1527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38"/>
          <p:cNvSpPr txBox="1"/>
          <p:nvPr/>
        </p:nvSpPr>
        <p:spPr>
          <a:xfrm>
            <a:off x="2290250" y="4495425"/>
            <a:ext cx="17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(Hazra and Byun, 2020)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38"/>
          <p:cNvSpPr txBox="1"/>
          <p:nvPr/>
        </p:nvSpPr>
        <p:spPr>
          <a:xfrm>
            <a:off x="6190750" y="2117700"/>
            <a:ext cx="2468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FURTHER USES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Synthetic Data Generation 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Image Generation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9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3" name="Google Shape;1303;p39"/>
          <p:cNvSpPr txBox="1"/>
          <p:nvPr/>
        </p:nvSpPr>
        <p:spPr>
          <a:xfrm>
            <a:off x="2542200" y="1221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LEARNING OUTCOMES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4" name="Google Shape;1304;p39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D0F5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Core Concepts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Mathematical Insight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Algorithmic Operations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Practical Implementations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40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0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0" name="Google Shape;1310;p40"/>
          <p:cNvSpPr txBox="1"/>
          <p:nvPr/>
        </p:nvSpPr>
        <p:spPr>
          <a:xfrm>
            <a:off x="1620600" y="408225"/>
            <a:ext cx="590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COUNTERFEITER AND DETECTIVE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1" name="Google Shape;1311;p40"/>
          <p:cNvSpPr txBox="1"/>
          <p:nvPr/>
        </p:nvSpPr>
        <p:spPr>
          <a:xfrm>
            <a:off x="929200" y="1894813"/>
            <a:ext cx="285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Generator </a:t>
            </a:r>
            <a:r>
              <a:rPr b="1" lang="en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(Counterfeiter)</a:t>
            </a:r>
            <a:endParaRPr b="1"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Transforms a noise vector </a:t>
            </a:r>
            <a:r>
              <a:rPr b="1"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into synthetic data G(</a:t>
            </a:r>
            <a:r>
              <a:rPr b="1"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40"/>
          <p:cNvSpPr txBox="1"/>
          <p:nvPr/>
        </p:nvSpPr>
        <p:spPr>
          <a:xfrm>
            <a:off x="929200" y="2980825"/>
            <a:ext cx="30000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Discriminator </a:t>
            </a:r>
            <a:r>
              <a:rPr b="1" lang="en"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(Detective):</a:t>
            </a:r>
            <a:endParaRPr b="1" sz="1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Receives a sample </a:t>
            </a:r>
            <a:r>
              <a:rPr b="1"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(real or fake) outputs a probability D(</a:t>
            </a:r>
            <a:r>
              <a:rPr b="1"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b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indicating its authenticity.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0 ≤ 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D(</a:t>
            </a:r>
            <a:r>
              <a:rPr b="1" i="1"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)≤ 1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13" name="Google Shape;1313;p40"/>
          <p:cNvGrpSpPr/>
          <p:nvPr/>
        </p:nvGrpSpPr>
        <p:grpSpPr>
          <a:xfrm>
            <a:off x="4508352" y="2173408"/>
            <a:ext cx="3706447" cy="1548878"/>
            <a:chOff x="4798284" y="2591638"/>
            <a:chExt cx="4032691" cy="1642675"/>
          </a:xfrm>
        </p:grpSpPr>
        <p:sp>
          <p:nvSpPr>
            <p:cNvPr id="1314" name="Google Shape;1314;p40"/>
            <p:cNvSpPr/>
            <p:nvPr/>
          </p:nvSpPr>
          <p:spPr>
            <a:xfrm>
              <a:off x="4798284" y="3799913"/>
              <a:ext cx="1039800" cy="4344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b="1"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6311356" y="3195762"/>
              <a:ext cx="1039800" cy="4344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19050">
              <a:solidFill>
                <a:srgbClr val="15D0F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4798284" y="2591638"/>
              <a:ext cx="1039800" cy="434400"/>
            </a:xfrm>
            <a:prstGeom prst="roundRect">
              <a:avLst>
                <a:gd fmla="val 16667" name="adj"/>
              </a:avLst>
            </a:prstGeom>
            <a:solidFill>
              <a:srgbClr val="002E8A">
                <a:alpha val="3300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</a:t>
              </a:r>
              <a:endParaRPr b="1"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791175" y="2591638"/>
              <a:ext cx="1039800" cy="434400"/>
            </a:xfrm>
            <a:prstGeom prst="roundRect">
              <a:avLst>
                <a:gd fmla="val 16667" name="adj"/>
              </a:avLst>
            </a:prstGeom>
            <a:solidFill>
              <a:srgbClr val="00CCAC">
                <a:alpha val="7500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Discriminator Loss</a:t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791175" y="3799913"/>
              <a:ext cx="1039800" cy="434400"/>
            </a:xfrm>
            <a:prstGeom prst="roundRect">
              <a:avLst>
                <a:gd fmla="val 16667" name="adj"/>
              </a:avLst>
            </a:prstGeom>
            <a:solidFill>
              <a:srgbClr val="15D0F5">
                <a:alpha val="6000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Loss</a:t>
              </a:r>
              <a:endParaRPr b="1" sz="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19" name="Google Shape;1319;p40"/>
            <p:cNvCxnSpPr>
              <a:stCxn id="1316" idx="3"/>
              <a:endCxn id="1315" idx="1"/>
            </p:cNvCxnSpPr>
            <p:nvPr/>
          </p:nvCxnSpPr>
          <p:spPr>
            <a:xfrm>
              <a:off x="5838084" y="2808838"/>
              <a:ext cx="473400" cy="604200"/>
            </a:xfrm>
            <a:prstGeom prst="straightConnector1">
              <a:avLst/>
            </a:prstGeom>
            <a:noFill/>
            <a:ln cap="flat" cmpd="sng" w="19050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0" name="Google Shape;1320;p40"/>
            <p:cNvCxnSpPr>
              <a:stCxn id="1314" idx="3"/>
              <a:endCxn id="1315" idx="1"/>
            </p:cNvCxnSpPr>
            <p:nvPr/>
          </p:nvCxnSpPr>
          <p:spPr>
            <a:xfrm flipH="1" rot="10800000">
              <a:off x="5838084" y="3412913"/>
              <a:ext cx="473400" cy="604200"/>
            </a:xfrm>
            <a:prstGeom prst="straightConnector1">
              <a:avLst/>
            </a:prstGeom>
            <a:noFill/>
            <a:ln cap="flat" cmpd="sng" w="19050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1" name="Google Shape;1321;p40"/>
            <p:cNvCxnSpPr>
              <a:stCxn id="1317" idx="1"/>
              <a:endCxn id="1315" idx="3"/>
            </p:cNvCxnSpPr>
            <p:nvPr/>
          </p:nvCxnSpPr>
          <p:spPr>
            <a:xfrm flipH="1">
              <a:off x="7351075" y="2808838"/>
              <a:ext cx="440100" cy="604200"/>
            </a:xfrm>
            <a:prstGeom prst="straightConnector1">
              <a:avLst/>
            </a:prstGeom>
            <a:noFill/>
            <a:ln cap="flat" cmpd="sng" w="19050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2" name="Google Shape;1322;p40"/>
            <p:cNvCxnSpPr>
              <a:stCxn id="1318" idx="1"/>
              <a:endCxn id="1315" idx="3"/>
            </p:cNvCxnSpPr>
            <p:nvPr/>
          </p:nvCxnSpPr>
          <p:spPr>
            <a:xfrm rot="10800000">
              <a:off x="7351075" y="3412913"/>
              <a:ext cx="440100" cy="604200"/>
            </a:xfrm>
            <a:prstGeom prst="straightConnector1">
              <a:avLst/>
            </a:prstGeom>
            <a:noFill/>
            <a:ln cap="flat" cmpd="sng" w="19050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23" name="Google Shape;1323;p40"/>
          <p:cNvGrpSpPr/>
          <p:nvPr/>
        </p:nvGrpSpPr>
        <p:grpSpPr>
          <a:xfrm>
            <a:off x="1576950" y="910368"/>
            <a:ext cx="5990100" cy="681698"/>
            <a:chOff x="1576950" y="1089663"/>
            <a:chExt cx="5990100" cy="681698"/>
          </a:xfrm>
        </p:grpSpPr>
        <p:sp>
          <p:nvSpPr>
            <p:cNvPr id="1324" name="Google Shape;1324;p40"/>
            <p:cNvSpPr txBox="1"/>
            <p:nvPr/>
          </p:nvSpPr>
          <p:spPr>
            <a:xfrm>
              <a:off x="1576950" y="1089663"/>
              <a:ext cx="5990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GANs learn </a:t>
              </a:r>
              <a:r>
                <a:rPr b="1" lang="en">
                  <a:solidFill>
                    <a:srgbClr val="15D0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distributions </a:t>
              </a:r>
              <a:r>
                <a:rPr b="1" lang="en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through </a:t>
              </a:r>
              <a:r>
                <a:rPr b="1" lang="en">
                  <a:solidFill>
                    <a:srgbClr val="15D0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adversarial training</a:t>
              </a:r>
              <a:endParaRPr b="1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5" name="Google Shape;1325;p40"/>
            <p:cNvSpPr txBox="1"/>
            <p:nvPr/>
          </p:nvSpPr>
          <p:spPr>
            <a:xfrm>
              <a:off x="3764250" y="1448260"/>
              <a:ext cx="161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(Goodfellow et al., 2014)</a:t>
              </a:r>
              <a:endPara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138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41"/>
          <p:cNvPicPr preferRelativeResize="0"/>
          <p:nvPr>
            <p:ph idx="2" type="pic"/>
          </p:nvPr>
        </p:nvPicPr>
        <p:blipFill rotWithShape="1">
          <a:blip r:embed="rId3">
            <a:alphaModFix amt="15000"/>
          </a:blip>
          <a:srcRect b="10013" l="0" r="2581" t="27909"/>
          <a:stretch/>
        </p:blipFill>
        <p:spPr>
          <a:xfrm>
            <a:off x="-30925" y="0"/>
            <a:ext cx="9144000" cy="5143500"/>
          </a:xfrm>
          <a:prstGeom prst="roundRect">
            <a:avLst>
              <a:gd fmla="val 999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1" name="Google Shape;1331;p41"/>
          <p:cNvSpPr txBox="1"/>
          <p:nvPr/>
        </p:nvSpPr>
        <p:spPr>
          <a:xfrm>
            <a:off x="2542200" y="1221150"/>
            <a:ext cx="405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LEARNING OUTCOMES</a:t>
            </a:r>
            <a:endParaRPr sz="2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32" name="Google Shape;1332;p41"/>
          <p:cNvSpPr txBox="1"/>
          <p:nvPr/>
        </p:nvSpPr>
        <p:spPr>
          <a:xfrm>
            <a:off x="2862450" y="2352725"/>
            <a:ext cx="3419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Core Concepts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D0F5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5D0F5"/>
                </a:solidFill>
                <a:latin typeface="Montserrat"/>
                <a:ea typeface="Montserrat"/>
                <a:cs typeface="Montserrat"/>
                <a:sym typeface="Montserrat"/>
              </a:rPr>
              <a:t>Mathematical Insight</a:t>
            </a:r>
            <a:endParaRPr b="1">
              <a:solidFill>
                <a:srgbClr val="15D0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Algorithmic Operations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Practical Implementations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D0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